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90" r:id="rId28"/>
    <p:sldId id="288" r:id="rId29"/>
    <p:sldId id="289" r:id="rId30"/>
    <p:sldId id="291" r:id="rId31"/>
    <p:sldId id="292" r:id="rId32"/>
    <p:sldId id="293" r:id="rId33"/>
    <p:sldId id="294" r:id="rId34"/>
    <p:sldId id="295" r:id="rId35"/>
    <p:sldId id="300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990000"/>
    <a:srgbClr val="FFFF66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6F2-45D8-438B-BE6C-0DCC2198F24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91E-FDA3-42ED-985E-6EFB17DAF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6F2-45D8-438B-BE6C-0DCC2198F24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91E-FDA3-42ED-985E-6EFB17DAF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6F2-45D8-438B-BE6C-0DCC2198F24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91E-FDA3-42ED-985E-6EFB17DAF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6F2-45D8-438B-BE6C-0DCC2198F24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91E-FDA3-42ED-985E-6EFB17DAF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6F2-45D8-438B-BE6C-0DCC2198F24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91E-FDA3-42ED-985E-6EFB17DAF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6F2-45D8-438B-BE6C-0DCC2198F24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91E-FDA3-42ED-985E-6EFB17DAF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6F2-45D8-438B-BE6C-0DCC2198F24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91E-FDA3-42ED-985E-6EFB17DAF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6F2-45D8-438B-BE6C-0DCC2198F24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91E-FDA3-42ED-985E-6EFB17DAF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6F2-45D8-438B-BE6C-0DCC2198F24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91E-FDA3-42ED-985E-6EFB17DAF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6F2-45D8-438B-BE6C-0DCC2198F24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91E-FDA3-42ED-985E-6EFB17DAF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6F2-45D8-438B-BE6C-0DCC2198F24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B91E-FDA3-42ED-985E-6EFB17DAF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16F2-45D8-438B-BE6C-0DCC2198F24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B91E-FDA3-42ED-985E-6EFB17DAF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是非</a:t>
            </a:r>
            <a:r>
              <a:rPr lang="zh-CN" altLang="en-US" sz="3200" b="1" i="1" dirty="0" smtClean="0">
                <a:solidFill>
                  <a:srgbClr val="FFFF00"/>
                </a:solidFill>
              </a:rPr>
              <a:t>成</a:t>
            </a:r>
            <a:r>
              <a:rPr lang="zh-CN" alt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敗</a:t>
            </a:r>
            <a:r>
              <a:rPr lang="zh-CN" altLang="en-US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轉頭空</a:t>
            </a:r>
            <a:endParaRPr lang="en-US" sz="32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191000"/>
            <a:ext cx="4114800" cy="2133600"/>
          </a:xfrm>
          <a:prstGeom prst="rect">
            <a:avLst/>
          </a:prstGeom>
          <a:solidFill>
            <a:schemeClr val="accent2">
              <a:lumMod val="5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391400" cy="990600"/>
          </a:xfrm>
        </p:spPr>
        <p:txBody>
          <a:bodyPr>
            <a:normAutofit/>
          </a:bodyPr>
          <a:lstStyle/>
          <a:p>
            <a:pPr algn="r"/>
            <a:r>
              <a:rPr lang="zh-CN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一世英明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191000"/>
            <a:ext cx="8229600" cy="213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很多人一世英明</a:t>
            </a:r>
            <a:endParaRPr lang="en-US" altLang="zh-CN" sz="24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但是</a:t>
            </a:r>
            <a:endParaRPr lang="en-US" altLang="zh-CN" sz="24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不知道從哪裡來的一股傻勁</a:t>
            </a:r>
            <a:endParaRPr lang="en-US" altLang="zh-CN" sz="24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做錯了一件小事情</a:t>
            </a:r>
            <a:endParaRPr lang="en-US" altLang="zh-CN" sz="24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名譽破產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295400" cy="83820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chemeClr val="bg1">
                    <a:lumMod val="85000"/>
                  </a:schemeClr>
                </a:solidFill>
              </a:rPr>
              <a:t>自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知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429000"/>
            <a:ext cx="4800600" cy="289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b="1" dirty="0" smtClean="0"/>
              <a:t>因此</a:t>
            </a:r>
            <a:endParaRPr lang="en-US" altLang="zh-CN" sz="2400" b="1" dirty="0" smtClean="0"/>
          </a:p>
          <a:p>
            <a:pPr>
              <a:buNone/>
            </a:pPr>
            <a:r>
              <a:rPr lang="zh-CN" altLang="en-US" sz="2400" b="1" dirty="0" smtClean="0"/>
              <a:t>聰明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不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=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自知之明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400" b="1" dirty="0" smtClean="0"/>
              <a:t>擁有知識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不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=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懂得生活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400" b="1" dirty="0" smtClean="0"/>
              <a:t>精明的人</a:t>
            </a:r>
            <a:endParaRPr lang="en-US" altLang="zh-CN" sz="2400" b="1" dirty="0" smtClean="0"/>
          </a:p>
          <a:p>
            <a:pPr>
              <a:buNone/>
            </a:pPr>
            <a:r>
              <a:rPr lang="zh-CN" altLang="en-US" sz="2400" b="1" dirty="0" smtClean="0"/>
              <a:t>因為太過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精明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400" b="1" dirty="0" smtClean="0"/>
              <a:t>做了許多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愚蠢的事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685800"/>
            <a:ext cx="8077200" cy="5181600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zh-CN" altLang="en-US" b="1" dirty="0" smtClean="0">
                <a:solidFill>
                  <a:srgbClr val="002060"/>
                </a:solidFill>
              </a:rPr>
              <a:t>人生最重要的其中之一是  </a:t>
            </a:r>
            <a:r>
              <a:rPr lang="zh-CN" alt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</a:t>
            </a:r>
            <a:endParaRPr lang="en-US" altLang="zh-CN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endParaRPr lang="en-US" altLang="zh-CN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endParaRPr lang="en-US" altLang="zh-CN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endParaRPr lang="en-US" altLang="zh-CN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endParaRPr lang="en-US" altLang="zh-CN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endParaRPr lang="en-US" altLang="zh-CN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endParaRPr lang="en-US" altLang="zh-CN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r>
              <a:rPr lang="zh-CN" altLang="en-US" b="1" dirty="0" smtClean="0">
                <a:solidFill>
                  <a:schemeClr val="bg1"/>
                </a:solidFill>
              </a:rPr>
              <a:t>智慧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什麼是智慧？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對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人生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的細味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819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一句簡單的話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一段平凡的經歷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     一個短小的故事</a:t>
            </a:r>
            <a:endParaRPr lang="en-US" altLang="zh-CN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 一個微小的表現，特別是小孩子</a:t>
            </a:r>
            <a:endParaRPr lang="en-US" altLang="zh-CN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都可以蘊含深度的智慧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能體會的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就是頓悟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CN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頓悟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91000"/>
            <a:ext cx="8915400" cy="213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altLang="zh-CN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zh-CN" altLang="en-US" sz="2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具有“行到水窮處，坐看雲起時”的境界</a:t>
            </a:r>
            <a:endParaRPr lang="en-US" altLang="zh-CN" sz="26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zh-CN" altLang="en-US" sz="2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人生遭逢絕處</a:t>
            </a:r>
            <a:endParaRPr lang="en-US" altLang="zh-CN" sz="26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zh-CN" altLang="en-US" sz="2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不要失望</a:t>
            </a:r>
            <a:endParaRPr lang="en-US" altLang="zh-CN" sz="26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zh-CN" altLang="en-US" sz="2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因為正是另一個希望的開始</a:t>
            </a:r>
            <a:endParaRPr lang="en-US" sz="2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5800" y="3352800"/>
            <a:ext cx="4648200" cy="2819400"/>
          </a:xfrm>
          <a:prstGeom prst="rect">
            <a:avLst/>
          </a:prstGeom>
          <a:solidFill>
            <a:schemeClr val="accent3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30480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從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水窮</a:t>
            </a:r>
            <a:r>
              <a:rPr lang="zh-CN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到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雲起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352800"/>
            <a:ext cx="4648200" cy="2819400"/>
          </a:xfrm>
        </p:spPr>
        <p:txBody>
          <a:bodyPr>
            <a:normAutofit/>
          </a:bodyPr>
          <a:lstStyle/>
          <a:p>
            <a:r>
              <a:rPr lang="zh-CN" alt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人在修身的過程當中</a:t>
            </a:r>
            <a:endParaRPr lang="en-US" altLang="zh-CN" sz="20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會有生理、心理、靈性的障礙</a:t>
            </a:r>
            <a:endParaRPr lang="en-US" altLang="zh-CN" sz="20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這就是水窮的時候</a:t>
            </a:r>
            <a:endParaRPr lang="en-US" altLang="zh-CN" sz="20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水窮之後，化成水氣</a:t>
            </a:r>
            <a:endParaRPr lang="en-US" altLang="zh-CN" sz="20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水氣彙聚，和合成雲</a:t>
            </a:r>
            <a:endParaRPr lang="en-US" altLang="zh-CN" sz="20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雲彩飛揚，瞬變雨露</a:t>
            </a:r>
            <a:endParaRPr lang="en-US" altLang="zh-CN" sz="20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雲已升起，水盈在望</a:t>
            </a:r>
            <a:endParaRPr lang="en-US" sz="2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000" y="2362200"/>
            <a:ext cx="2362200" cy="1143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0" y="838200"/>
            <a:ext cx="1676400" cy="533400"/>
          </a:xfrm>
          <a:prstGeom prst="rect">
            <a:avLst/>
          </a:prstGeom>
          <a:solidFill>
            <a:schemeClr val="bg2">
              <a:lumMod val="5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800" b="1" dirty="0" smtClean="0">
                <a:solidFill>
                  <a:srgbClr val="990000"/>
                </a:solidFill>
              </a:rPr>
              <a:t>苦架神學</a:t>
            </a:r>
            <a:endParaRPr lang="en-US" sz="2800" b="1" dirty="0">
              <a:solidFill>
                <a:srgbClr val="99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190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耶穌的十字架</a:t>
            </a:r>
            <a:endParaRPr lang="en-US" altLang="zh-CN" sz="2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正是坐看雲起時的</a:t>
            </a:r>
            <a:endParaRPr lang="en-US" altLang="zh-CN" sz="2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最佳演繹</a:t>
            </a:r>
            <a:endParaRPr lang="en-US" sz="2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光</a:t>
            </a:r>
            <a:r>
              <a:rPr lang="zh-CN" altLang="en-US" sz="2800" b="1" dirty="0" smtClean="0">
                <a:solidFill>
                  <a:srgbClr val="FF3300"/>
                </a:solidFill>
              </a:rPr>
              <a:t>榮</a:t>
            </a:r>
            <a:r>
              <a:rPr lang="zh-CN" altLang="en-US" sz="2800" b="1" dirty="0" smtClean="0">
                <a:solidFill>
                  <a:srgbClr val="FF6600"/>
                </a:solidFill>
              </a:rPr>
              <a:t>與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恥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辱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67200"/>
            <a:ext cx="9144000" cy="228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400" b="1" dirty="0" smtClean="0">
                <a:solidFill>
                  <a:srgbClr val="C00000"/>
                </a:solidFill>
              </a:rPr>
              <a:t>羅馬人與控訴耶穌的猶太人眼中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rgbClr val="FF3300"/>
                </a:solidFill>
              </a:rPr>
              <a:t>十字架是最大的恥辱</a:t>
            </a:r>
            <a:endParaRPr lang="en-US" altLang="zh-CN" sz="2400" b="1" dirty="0" smtClean="0">
              <a:solidFill>
                <a:srgbClr val="FF3300"/>
              </a:solidFill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rgbClr val="FF6600"/>
                </a:solidFill>
              </a:rPr>
              <a:t>可是</a:t>
            </a:r>
            <a:endParaRPr lang="en-US" altLang="zh-CN" sz="2400" b="1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rgbClr val="FFFF00"/>
                </a:solidFill>
              </a:rPr>
              <a:t>耶穌卻把它轉化為天主的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光榮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algn="ctr">
              <a:buNone/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如何</a:t>
            </a:r>
            <a:r>
              <a:rPr lang="zh-CN" altLang="en-US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把</a:t>
            </a:r>
            <a:r>
              <a:rPr lang="zh-CN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恥辱</a:t>
            </a:r>
            <a:r>
              <a:rPr lang="zh-CN" altLang="en-US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轉化為</a:t>
            </a:r>
            <a:r>
              <a:rPr lang="zh-CN" altLang="en-US" b="1" dirty="0" smtClean="0">
                <a:solidFill>
                  <a:schemeClr val="bg1"/>
                </a:solidFill>
              </a:rPr>
              <a:t>光榮？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676399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失敗   </a:t>
            </a:r>
            <a:r>
              <a:rPr lang="zh-CN" altLang="en-US" sz="2800" dirty="0" smtClean="0"/>
              <a:t>       </a:t>
            </a:r>
            <a:r>
              <a:rPr lang="zh-CN" altLang="en-US" sz="2800" b="1" dirty="0" smtClean="0"/>
              <a:t>～</a:t>
            </a:r>
            <a:r>
              <a:rPr lang="zh-CN" altLang="en-US" sz="2800" dirty="0" smtClean="0"/>
              <a:t>           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成功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9144000" cy="1371600"/>
          </a:xfrm>
        </p:spPr>
        <p:txBody>
          <a:bodyPr>
            <a:norm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</a:rPr>
              <a:t>很多人說：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失敗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乃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成功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之母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r>
              <a:rPr lang="zh-CN" altLang="en-US" sz="2000" b="1" dirty="0">
                <a:solidFill>
                  <a:schemeClr val="tx1"/>
                </a:solidFill>
              </a:rPr>
              <a:t>但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是，很少人有能力把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失敗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轉化為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成功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光榮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人的光榮</a:t>
            </a:r>
            <a:endParaRPr lang="en-US" altLang="zh-CN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與天主的光榮</a:t>
            </a:r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rgbClr val="FF6600"/>
                </a:solidFill>
              </a:rPr>
              <a:t>不是一樣</a:t>
            </a:r>
            <a:endParaRPr lang="en-US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因為他們喜愛世人的光榮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勝過天主的光榮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（若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12:43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t="-25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天國觀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zh-CN" altLang="en-US" sz="2400" b="1" dirty="0" smtClean="0">
                <a:solidFill>
                  <a:srgbClr val="C00000"/>
                </a:solidFill>
              </a:rPr>
              <a:t>人的天國觀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rgbClr val="C00000"/>
                </a:solidFill>
              </a:rPr>
              <a:t>與天主的天國觀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rgbClr val="C00000"/>
                </a:solidFill>
              </a:rPr>
              <a:t>也不一樣 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altLang="zh-CN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我的國不屬於這世界</a:t>
            </a:r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若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18:36)</a:t>
            </a:r>
          </a:p>
          <a:p>
            <a:pPr algn="ctr"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天國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400" b="1" dirty="0" smtClean="0">
                <a:solidFill>
                  <a:srgbClr val="002060"/>
                </a:solidFill>
              </a:rPr>
              <a:t>耶穌的天國 </a:t>
            </a:r>
            <a:r>
              <a:rPr lang="zh-CN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SPIonic" pitchFamily="2" charset="0"/>
                <a:cs typeface="Times New Roman" pitchFamily="18" charset="0"/>
              </a:rPr>
              <a:t>basile&amp;ia</a:t>
            </a:r>
            <a:r>
              <a:rPr lang="zh-CN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是一個自由平等的團體 </a:t>
            </a: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Assembly</a:t>
            </a: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因為他稱我們為朋友 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我稱你們為朋友</a:t>
            </a:r>
            <a:endParaRPr lang="en-US" altLang="zh-CN" sz="24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（若</a:t>
            </a:r>
            <a:r>
              <a:rPr lang="en-US" altLang="zh-CN" sz="2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15:15</a:t>
            </a:r>
            <a:r>
              <a:rPr lang="zh-CN" altLang="en-US" sz="2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sz="24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274638"/>
            <a:ext cx="1828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rgbClr val="002060"/>
                </a:solidFill>
              </a:rPr>
              <a:t>包容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3657600" cy="3352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CN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CN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CN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CN" altLang="en-US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他的天國</a:t>
            </a:r>
            <a:endParaRPr lang="en-US" altLang="zh-CN" sz="26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zh-CN" altLang="en-US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通過十字架</a:t>
            </a:r>
            <a:endParaRPr lang="en-US" altLang="zh-CN" sz="26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zh-CN" altLang="en-US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成為包容的團體</a:t>
            </a:r>
            <a:endParaRPr lang="en-US" sz="2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CN" altLang="en-US" sz="3200" b="1" dirty="0" smtClean="0">
                <a:solidFill>
                  <a:srgbClr val="FF0000"/>
                </a:solidFill>
              </a:rPr>
              <a:t>愛一切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b="1" dirty="0" smtClean="0">
                <a:solidFill>
                  <a:srgbClr val="FF6600"/>
                </a:solidFill>
              </a:rPr>
              <a:t>在這包容之中</a:t>
            </a:r>
            <a:endParaRPr lang="en-US" altLang="zh-CN" sz="2400" b="1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FF9900"/>
                </a:solidFill>
              </a:rPr>
              <a:t>他愛一切</a:t>
            </a:r>
            <a:endParaRPr lang="en-US" altLang="zh-CN" sz="2400" b="1" dirty="0" smtClean="0">
              <a:solidFill>
                <a:srgbClr val="FF9900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FFFF66"/>
                </a:solidFill>
              </a:rPr>
              <a:t>包括出賣他的猶達斯</a:t>
            </a:r>
            <a:endParaRPr lang="en-US" altLang="zh-CN" sz="2400" b="1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FFFF66"/>
                </a:solidFill>
              </a:rPr>
              <a:t>否認他的伯多祿</a:t>
            </a:r>
            <a:endParaRPr lang="en-US" altLang="zh-CN" sz="2400" b="1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FFFF66"/>
                </a:solidFill>
              </a:rPr>
              <a:t>以及殺害他的羅馬政治和猶太宗教領導</a:t>
            </a:r>
            <a:endParaRPr lang="en-US" sz="24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</a:rPr>
              <a:t>沒有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dirty="0" smtClean="0"/>
          </a:p>
          <a:p>
            <a:pPr algn="r">
              <a:buNone/>
            </a:pPr>
            <a:endParaRPr lang="en-US" altLang="zh-CN" b="1" dirty="0" smtClean="0"/>
          </a:p>
          <a:p>
            <a:pPr algn="r">
              <a:buNone/>
            </a:pPr>
            <a:endParaRPr lang="en-US" altLang="zh-CN" b="1" dirty="0" smtClean="0"/>
          </a:p>
          <a:p>
            <a:pPr algn="r">
              <a:buNone/>
            </a:pPr>
            <a:endParaRPr lang="en-US" altLang="zh-CN" b="1" dirty="0" smtClean="0"/>
          </a:p>
          <a:p>
            <a:pPr algn="r">
              <a:buNone/>
            </a:pPr>
            <a:endParaRPr lang="en-US" altLang="zh-CN" b="1" dirty="0" smtClean="0"/>
          </a:p>
          <a:p>
            <a:pPr algn="r">
              <a:buNone/>
            </a:pPr>
            <a:r>
              <a:rPr lang="zh-CN" altLang="en-US" sz="2400" b="1" dirty="0" smtClean="0">
                <a:solidFill>
                  <a:schemeClr val="bg2">
                    <a:lumMod val="90000"/>
                  </a:schemeClr>
                </a:solidFill>
              </a:rPr>
              <a:t>在耶穌的生命裡</a:t>
            </a:r>
            <a:endParaRPr lang="en-US" altLang="zh-CN" sz="24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r">
              <a:buNone/>
            </a:pPr>
            <a:r>
              <a:rPr lang="zh-CN" altLang="en-US" sz="2400" b="1" dirty="0" smtClean="0">
                <a:solidFill>
                  <a:schemeClr val="bg2">
                    <a:lumMod val="90000"/>
                  </a:schemeClr>
                </a:solidFill>
              </a:rPr>
              <a:t>只有仇恨他的人</a:t>
            </a:r>
            <a:endParaRPr lang="en-US" altLang="zh-CN" sz="24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r">
              <a:buNone/>
            </a:pPr>
            <a:r>
              <a:rPr lang="zh-CN" altLang="en-US" sz="2400" b="1" dirty="0" smtClean="0">
                <a:solidFill>
                  <a:schemeClr val="bg2">
                    <a:lumMod val="90000"/>
                  </a:schemeClr>
                </a:solidFill>
              </a:rPr>
              <a:t>沒有他仇恨的人</a:t>
            </a:r>
            <a:endParaRPr lang="en-US" altLang="zh-CN" sz="24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733800"/>
            <a:ext cx="5867400" cy="2590800"/>
          </a:xfrm>
          <a:prstGeom prst="rect">
            <a:avLst/>
          </a:prstGeom>
          <a:solidFill>
            <a:schemeClr val="accent6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74638"/>
            <a:ext cx="3352800" cy="1143000"/>
          </a:xfrm>
        </p:spPr>
        <p:txBody>
          <a:bodyPr>
            <a:normAutofit/>
          </a:bodyPr>
          <a:lstStyle/>
          <a:p>
            <a:pPr algn="r"/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切底失敗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4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r>
              <a:rPr lang="zh-CN" altLang="en-US" sz="2200" b="1" dirty="0" smtClean="0">
                <a:solidFill>
                  <a:schemeClr val="bg1"/>
                </a:solidFill>
              </a:rPr>
              <a:t>在十字架上</a:t>
            </a:r>
            <a:endParaRPr lang="en-US" altLang="zh-CN" sz="2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200" b="1" dirty="0" smtClean="0">
                <a:solidFill>
                  <a:schemeClr val="bg1"/>
                </a:solidFill>
              </a:rPr>
              <a:t>在眾叛親離的光景</a:t>
            </a:r>
            <a:endParaRPr lang="en-US" altLang="zh-CN" sz="2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200" b="1" dirty="0" smtClean="0">
                <a:solidFill>
                  <a:schemeClr val="bg1"/>
                </a:solidFill>
              </a:rPr>
              <a:t>猶達斯的出賣和伯多祿的否認</a:t>
            </a:r>
            <a:endParaRPr lang="en-US" altLang="zh-CN" sz="2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200" b="1" dirty="0" smtClean="0">
                <a:solidFill>
                  <a:schemeClr val="bg1"/>
                </a:solidFill>
              </a:rPr>
              <a:t>在全世界都詛咒這被認為最丟臉的人的時候</a:t>
            </a:r>
            <a:endParaRPr lang="en-US" altLang="zh-CN" sz="2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200" b="1" dirty="0" smtClean="0">
                <a:solidFill>
                  <a:schemeClr val="bg1"/>
                </a:solidFill>
              </a:rPr>
              <a:t>在猶太宗教領導判斷為以色列子民的羞恥的長夜裡</a:t>
            </a:r>
            <a:endParaRPr lang="en-US" altLang="zh-CN" sz="2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200" b="1" dirty="0" smtClean="0">
                <a:solidFill>
                  <a:schemeClr val="bg1"/>
                </a:solidFill>
              </a:rPr>
              <a:t>看起來</a:t>
            </a:r>
            <a:endParaRPr lang="en-US" altLang="zh-CN" sz="2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200" b="1" dirty="0" smtClean="0">
                <a:solidFill>
                  <a:schemeClr val="bg1"/>
                </a:solidFill>
              </a:rPr>
              <a:t>他一無所有</a:t>
            </a:r>
            <a:endParaRPr lang="en-US" altLang="zh-CN" sz="2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200" b="1" dirty="0" smtClean="0">
                <a:solidFill>
                  <a:schemeClr val="bg1"/>
                </a:solidFill>
              </a:rPr>
              <a:t>真的切底失敗</a:t>
            </a:r>
            <a:endParaRPr lang="en-US" altLang="zh-CN" sz="2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81000"/>
            <a:ext cx="4724400" cy="1676400"/>
          </a:xfrm>
        </p:spPr>
        <p:txBody>
          <a:bodyPr>
            <a:normAutofit/>
          </a:bodyPr>
          <a:lstStyle/>
          <a:p>
            <a:pPr algn="r"/>
            <a:r>
              <a:rPr lang="zh-CN" altLang="en-US" sz="3200" b="1" dirty="0" smtClean="0">
                <a:solidFill>
                  <a:schemeClr val="bg2">
                    <a:lumMod val="90000"/>
                  </a:schemeClr>
                </a:solidFill>
              </a:rPr>
              <a:t>終於成功</a:t>
            </a:r>
            <a:endParaRPr lang="en-US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但是</a:t>
            </a:r>
            <a:endParaRPr lang="en-US" altLang="zh-CN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從天主的角度</a:t>
            </a:r>
            <a:endParaRPr lang="en-US" altLang="zh-CN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耶穌終於成功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6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0"/>
            <a:ext cx="3810000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</a:rPr>
              <a:t>恕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181600"/>
            <a:ext cx="25908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他成功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因為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他寬恕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1143000"/>
          </a:xfrm>
        </p:spPr>
        <p:txBody>
          <a:bodyPr>
            <a:normAutofit/>
          </a:bodyPr>
          <a:lstStyle/>
          <a:p>
            <a:pPr algn="r"/>
            <a:r>
              <a:rPr lang="zh-CN" altLang="en-US" sz="3200" b="1" dirty="0" smtClean="0">
                <a:solidFill>
                  <a:schemeClr val="bg1"/>
                </a:solidFill>
              </a:rPr>
              <a:t>頂峰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49530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寬恕傷害你的人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是愛的頂峰（路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10:29-37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）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如果不到長城非好漢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那麼不恕仇敵非愛人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失敗～失敗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28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很多時候</a:t>
            </a:r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zh-CN" altLang="en-US" sz="2400" b="1" dirty="0">
                <a:solidFill>
                  <a:srgbClr val="FFC000"/>
                </a:solidFill>
              </a:rPr>
              <a:t>大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部份人都是</a:t>
            </a:r>
            <a:endParaRPr lang="en-US" altLang="zh-CN" sz="24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rgbClr val="FFFF00"/>
                </a:solidFill>
              </a:rPr>
              <a:t>重複又重複他們的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失敗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0" r="-29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962400"/>
            <a:ext cx="4648200" cy="2438400"/>
          </a:xfrm>
          <a:prstGeom prst="rect">
            <a:avLst/>
          </a:prstGeom>
          <a:solidFill>
            <a:schemeClr val="bg2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3962400"/>
            <a:ext cx="46482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因此</a:t>
            </a:r>
            <a:endParaRPr lang="en-US" altLang="zh-CN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高掛在十字架上的</a:t>
            </a:r>
            <a:endParaRPr lang="en-US" altLang="zh-CN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不是一具枉死的屍體</a:t>
            </a:r>
            <a:endParaRPr lang="en-US" altLang="zh-CN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而是一個本來可以運用神能報仇雪恨</a:t>
            </a:r>
            <a:endParaRPr lang="en-US" altLang="zh-CN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但是，甘願放棄對生與死的所有特權</a:t>
            </a:r>
            <a:endParaRPr lang="en-US" altLang="zh-CN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而無限寬恕的天主</a:t>
            </a: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74638"/>
            <a:ext cx="2667000" cy="1143000"/>
          </a:xfrm>
        </p:spPr>
        <p:txBody>
          <a:bodyPr>
            <a:normAutofit/>
          </a:bodyPr>
          <a:lstStyle/>
          <a:p>
            <a:pPr algn="r"/>
            <a:r>
              <a:rPr lang="zh-CN" altLang="en-US" sz="3200" b="1" dirty="0" smtClean="0">
                <a:solidFill>
                  <a:srgbClr val="0070C0"/>
                </a:solidFill>
              </a:rPr>
              <a:t>放下</a:t>
            </a:r>
            <a:r>
              <a:rPr lang="zh-CN" altLang="en-US" sz="3200" b="1" dirty="0" smtClean="0">
                <a:solidFill>
                  <a:srgbClr val="00B0F0"/>
                </a:solidFill>
              </a:rPr>
              <a:t>放開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寬恕</a:t>
            </a:r>
            <a:endParaRPr lang="en-US" altLang="zh-CN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0070C0"/>
                </a:solidFill>
              </a:rPr>
              <a:t>就是重建破碎關係的最佳途徑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放下別人的傷害</a:t>
            </a:r>
            <a:endParaRPr lang="en-US" altLang="zh-CN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0070C0"/>
                </a:solidFill>
              </a:rPr>
              <a:t>放開自己的胸懷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包容一切</a:t>
            </a:r>
            <a:endParaRPr lang="en-US" altLang="zh-CN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包括猶達斯的出賣</a:t>
            </a:r>
            <a:endParaRPr lang="en-US" altLang="zh-CN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他對耶穌的出賣</a:t>
            </a:r>
            <a:endParaRPr lang="en-US" altLang="zh-CN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rgbClr val="00B0F0"/>
                </a:solidFill>
              </a:rPr>
              <a:t>正是啟示耶穌寬恕的感人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rmAutofit/>
          </a:bodyPr>
          <a:lstStyle/>
          <a:p>
            <a:pPr algn="r"/>
            <a:r>
              <a:rPr lang="zh-CN" altLang="en-US" sz="3200" b="1" dirty="0" smtClean="0">
                <a:solidFill>
                  <a:schemeClr val="bg2">
                    <a:lumMod val="25000"/>
                  </a:schemeClr>
                </a:solidFill>
              </a:rPr>
              <a:t>失敗者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81400"/>
            <a:ext cx="8839200" cy="304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從人的角度</a:t>
            </a:r>
            <a:endParaRPr lang="en-US" altLang="zh-CN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耶穌沒有千軍萬馬的王國</a:t>
            </a:r>
            <a:endParaRPr lang="en-US" altLang="zh-CN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沒有上千累萬的歌迷影迷</a:t>
            </a:r>
            <a:endParaRPr lang="en-US" altLang="zh-CN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猷達斯出賣他</a:t>
            </a:r>
            <a:endParaRPr lang="en-US" altLang="zh-CN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伯多祿否認他</a:t>
            </a:r>
            <a:endParaRPr lang="en-US" altLang="zh-CN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同胞們釘死他</a:t>
            </a:r>
            <a:endParaRPr lang="en-US" altLang="zh-CN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</a:rPr>
              <a:t>一個切頭切尾的失敗者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轉化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3276600"/>
            <a:ext cx="41148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2"/>
                </a:solidFill>
              </a:rPr>
              <a:t>從天主的角度來看</a:t>
            </a:r>
            <a:endParaRPr lang="en-US" altLang="zh-CN" sz="2000" b="1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2"/>
                </a:solidFill>
              </a:rPr>
              <a:t>耶穌面對</a:t>
            </a:r>
            <a:endParaRPr lang="en-US" altLang="zh-CN" sz="2000" b="1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2"/>
                </a:solidFill>
              </a:rPr>
              <a:t>受造物背叛造物主並與之決裂</a:t>
            </a:r>
            <a:endParaRPr lang="en-US" altLang="zh-CN" sz="2000" b="1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2"/>
                </a:solidFill>
              </a:rPr>
              <a:t>卻坦然伸開雙臂</a:t>
            </a:r>
            <a:endParaRPr lang="en-US" altLang="zh-CN" sz="2000" b="1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2"/>
                </a:solidFill>
              </a:rPr>
              <a:t>在帶給他極度痛苦的十字架上</a:t>
            </a:r>
            <a:endParaRPr lang="en-US" altLang="zh-CN" sz="2000" b="1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2"/>
                </a:solidFill>
              </a:rPr>
              <a:t>啟示愛的頂峰 </a:t>
            </a:r>
            <a:r>
              <a:rPr lang="en-US" altLang="zh-CN" sz="2000" b="1" dirty="0" smtClean="0">
                <a:solidFill>
                  <a:schemeClr val="bg2"/>
                </a:solidFill>
              </a:rPr>
              <a:t>– </a:t>
            </a:r>
            <a:r>
              <a:rPr lang="zh-CN" altLang="en-US" sz="2000" b="1" dirty="0" smtClean="0">
                <a:solidFill>
                  <a:schemeClr val="bg2"/>
                </a:solidFill>
              </a:rPr>
              <a:t>寬恕</a:t>
            </a:r>
            <a:endParaRPr lang="en-US" altLang="zh-CN" sz="2000" b="1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2"/>
                </a:solidFill>
              </a:rPr>
              <a:t>他完成他的工作</a:t>
            </a:r>
            <a:endParaRPr lang="en-US" altLang="zh-CN" sz="2000" b="1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2"/>
                </a:solidFill>
              </a:rPr>
              <a:t>把死亡轉化為生命</a:t>
            </a:r>
            <a:endParaRPr lang="en-US" altLang="zh-CN" sz="2000" b="1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2"/>
                </a:solidFill>
              </a:rPr>
              <a:t>把失敗轉化為成功</a:t>
            </a:r>
            <a:endParaRPr lang="en-US" altLang="zh-CN" sz="2000" b="1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3000" r="-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371600"/>
            <a:ext cx="4343400" cy="1371600"/>
          </a:xfrm>
          <a:prstGeom prst="rect">
            <a:avLst/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133600"/>
          </a:xfrm>
        </p:spPr>
        <p:txBody>
          <a:bodyPr>
            <a:normAutofit fontScale="90000"/>
          </a:bodyPr>
          <a:lstStyle/>
          <a:p>
            <a:r>
              <a:rPr lang="en-US" altLang="zh-CN" sz="2000" b="1" dirty="0" smtClean="0">
                <a:solidFill>
                  <a:srgbClr val="FFFF66"/>
                </a:solidFill>
              </a:rPr>
              <a:t/>
            </a:r>
            <a:br>
              <a:rPr lang="en-US" altLang="zh-CN" sz="2000" b="1" dirty="0" smtClean="0">
                <a:solidFill>
                  <a:srgbClr val="FFFF66"/>
                </a:solidFill>
              </a:rPr>
            </a:br>
            <a:r>
              <a:rPr lang="en-US" altLang="zh-CN" sz="2000" b="1" dirty="0" smtClean="0">
                <a:solidFill>
                  <a:srgbClr val="FFFF66"/>
                </a:solidFill>
              </a:rPr>
              <a:t/>
            </a:r>
            <a:br>
              <a:rPr lang="en-US" altLang="zh-CN" sz="2000" b="1" dirty="0" smtClean="0">
                <a:solidFill>
                  <a:srgbClr val="FFFF66"/>
                </a:solidFill>
              </a:rPr>
            </a:br>
            <a:r>
              <a:rPr lang="zh-CN" altLang="en-US" sz="1800" b="1" dirty="0" smtClean="0">
                <a:solidFill>
                  <a:srgbClr val="FFFF66"/>
                </a:solidFill>
              </a:rPr>
              <a:t>一個跌倒的敵人將有機會再次冒升</a:t>
            </a:r>
            <a:r>
              <a:rPr lang="en-US" altLang="zh-CN" sz="1800" b="1" dirty="0" smtClean="0">
                <a:solidFill>
                  <a:srgbClr val="FFFF66"/>
                </a:solidFill>
              </a:rPr>
              <a:t/>
            </a:r>
            <a:br>
              <a:rPr lang="en-US" altLang="zh-CN" sz="1800" b="1" dirty="0" smtClean="0">
                <a:solidFill>
                  <a:srgbClr val="FFFF66"/>
                </a:solidFill>
              </a:rPr>
            </a:br>
            <a:r>
              <a:rPr lang="zh-CN" altLang="en-US" sz="1800" b="1" dirty="0" smtClean="0">
                <a:solidFill>
                  <a:srgbClr val="FFFF66"/>
                </a:solidFill>
              </a:rPr>
              <a:t>但那被修和的，是真正的被克服</a:t>
            </a:r>
            <a:r>
              <a:rPr lang="en-US" altLang="zh-CN" sz="1800" b="1" dirty="0" smtClean="0">
                <a:solidFill>
                  <a:srgbClr val="FFFF66"/>
                </a:solidFill>
              </a:rPr>
              <a:t/>
            </a:r>
            <a:br>
              <a:rPr lang="en-US" altLang="zh-CN" sz="1800" b="1" dirty="0" smtClean="0">
                <a:solidFill>
                  <a:srgbClr val="FFFF66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merely fallen enemy may rise again</a:t>
            </a:r>
            <a:b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the reconciled one is truly vanquished</a:t>
            </a:r>
            <a:r>
              <a:rPr lang="en-US" altLang="zh-CN" sz="1800" b="1" dirty="0" smtClean="0">
                <a:solidFill>
                  <a:srgbClr val="FFFF66"/>
                </a:solidFill>
              </a:rPr>
              <a:t/>
            </a:r>
            <a:br>
              <a:rPr lang="en-US" altLang="zh-CN" sz="1800" b="1" dirty="0" smtClean="0">
                <a:solidFill>
                  <a:srgbClr val="FFFF66"/>
                </a:solidFill>
              </a:rPr>
            </a:br>
            <a:r>
              <a:rPr lang="en-US" sz="1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Johan </a:t>
            </a:r>
            <a:r>
              <a:rPr lang="en-US" sz="16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Christoph</a:t>
            </a:r>
            <a:r>
              <a:rPr lang="en-US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Schiller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>
              <a:buNone/>
            </a:pPr>
            <a:r>
              <a:rPr lang="en-US" sz="19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19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如果我們沒有和平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是因為我們已經忘記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我們是彼此屬於對方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we have no peace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is because we have forgotten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that we belong to each other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德蘭修女</a:t>
            </a:r>
            <a:endPara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533400"/>
            <a:ext cx="84582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決定寬恕：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怨恨是負面的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怨恨是有毒的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怨恨貶低與吞噬自我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Decide to forgive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resentment is negative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resentment is poisoning 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resentment diminishes and devours the self</a:t>
            </a:r>
          </a:p>
          <a:p>
            <a:pPr algn="r"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Robert Muller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11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990600"/>
            <a:ext cx="7620000" cy="3810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533400"/>
            <a:ext cx="8229600" cy="57150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愛因斯坦理論 </a:t>
            </a:r>
            <a:r>
              <a:rPr lang="en-US" altLang="zh-CN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= mc2 (</a:t>
            </a:r>
            <a:r>
              <a:rPr lang="zh-CN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能量</a:t>
            </a:r>
            <a:r>
              <a:rPr lang="en-US" altLang="zh-CN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zh-CN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質</a:t>
            </a:r>
            <a:r>
              <a:rPr lang="zh-TW" altLang="en-US" sz="1800" b="1" dirty="0" smtClean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量</a:t>
            </a:r>
            <a:r>
              <a:rPr lang="zh-CN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乘</a:t>
            </a:r>
            <a:r>
              <a:rPr lang="zh-CN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光速的二次方</a:t>
            </a:r>
            <a:r>
              <a:rPr lang="en-US" altLang="zh-CN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zh-CN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是個非凡的概念</a:t>
            </a:r>
            <a:endParaRPr lang="en-US" altLang="zh-CN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物質和能量是來自同一個東西的兩個階段</a:t>
            </a:r>
            <a:endParaRPr lang="en-US" altLang="zh-CN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這裡只有一個與這激進理念相提並論的思想：</a:t>
            </a:r>
            <a:endParaRPr lang="en-US" altLang="zh-CN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寬恕我們的罪過，如同我們寬恕得罪我們的人一樣</a:t>
            </a:r>
            <a:endParaRPr lang="en-US" altLang="zh-CN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Einstein’s E = mc2 (energy = mass x sq. of the speed of light) is an extraordinary concept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Matter and energy are two phases of the same sort of general stuff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There’s only one other idea that radical: </a:t>
            </a:r>
          </a:p>
          <a:p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Forgive us our trespasses as we forgive those who trespass against us</a:t>
            </a:r>
            <a:endParaRPr lang="en-US" altLang="zh-CN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Kurt Vonnegut 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(in 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Will the Circle Be Unbroken?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Terkel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製作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趙必成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zh-CN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DMin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PhD.</a:t>
            </a:r>
          </a:p>
          <a:p>
            <a:pPr algn="ctr">
              <a:buNone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天主教華人靈修中心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Chinese Catholic Spiritual Center</a:t>
            </a:r>
          </a:p>
          <a:p>
            <a:pPr algn="ctr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Brunswick, New Jersey, USA</a:t>
            </a:r>
          </a:p>
          <a:p>
            <a:pPr algn="ctr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2011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月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日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</a:rPr>
              <a:t>成功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～失敗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9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000" b="1" dirty="0" smtClean="0">
                <a:solidFill>
                  <a:srgbClr val="C00000"/>
                </a:solidFill>
              </a:rPr>
              <a:t>諷刺的是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rgbClr val="FF3300"/>
                </a:solidFill>
              </a:rPr>
              <a:t>更多人的生命是</a:t>
            </a:r>
            <a:endParaRPr lang="en-US" altLang="zh-CN" sz="2000" b="1" dirty="0" smtClean="0">
              <a:solidFill>
                <a:srgbClr val="FF3300"/>
              </a:solidFill>
            </a:endParaRPr>
          </a:p>
          <a:p>
            <a:pPr algn="ctr">
              <a:buNone/>
            </a:pPr>
            <a:r>
              <a:rPr lang="zh-CN" altLang="en-US" sz="2000" b="1" dirty="0" smtClean="0">
                <a:solidFill>
                  <a:srgbClr val="FFFF00"/>
                </a:solidFill>
              </a:rPr>
              <a:t>成功</a:t>
            </a:r>
            <a:r>
              <a:rPr lang="zh-CN" altLang="en-US" sz="2000" b="1" dirty="0" smtClean="0">
                <a:solidFill>
                  <a:srgbClr val="FF6600"/>
                </a:solidFill>
              </a:rPr>
              <a:t>乃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失敗</a:t>
            </a:r>
            <a:r>
              <a:rPr lang="zh-CN" altLang="en-US" sz="2000" b="1" dirty="0" smtClean="0">
                <a:solidFill>
                  <a:srgbClr val="FF6600"/>
                </a:solidFill>
              </a:rPr>
              <a:t>之母</a:t>
            </a:r>
            <a:endParaRPr lang="en-US" sz="20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15200" cy="14478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dirty="0" smtClean="0"/>
              <a:t>為</a:t>
            </a:r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什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麼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48200"/>
            <a:ext cx="9144000" cy="22098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altLang="zh-CN" sz="6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r>
              <a:rPr lang="en-US" altLang="zh-CN" sz="6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r>
              <a:rPr lang="en-US" altLang="zh-CN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r>
              <a:rPr lang="en-US" altLang="zh-CN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r>
              <a:rPr lang="en-US" altLang="zh-CN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</a:p>
          <a:p>
            <a:pPr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r>
              <a:rPr 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r>
              <a:rPr 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r>
              <a:rPr lang="en-US" sz="6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r>
              <a:rPr lang="en-US" sz="6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886200"/>
            <a:ext cx="4876800" cy="2286000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86200"/>
            <a:ext cx="8382000" cy="2590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因著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成功</a:t>
            </a:r>
            <a:endParaRPr lang="en-US" altLang="zh-CN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人們停留在原地</a:t>
            </a:r>
            <a:endParaRPr lang="en-US" altLang="zh-CN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只顧享受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成功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所帶來的“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成功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”感</a:t>
            </a:r>
            <a:endParaRPr lang="en-US" altLang="zh-CN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好像龜兔賽跑裡面的兔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忘記繼續勇往直前</a:t>
            </a:r>
            <a:endParaRPr lang="en-US" altLang="zh-CN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876800"/>
            <a:ext cx="4876800" cy="1524000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76800"/>
            <a:ext cx="85344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很多聰明人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把整個人的“聰明”投資在愚蠢的事情上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來證明他們的愚蠢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bg1"/>
                </a:solidFill>
              </a:rPr>
              <a:t>因此，聰明不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=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自知之明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5800" y="4572000"/>
            <a:ext cx="4114800" cy="1828800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20574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b="1" dirty="0" smtClean="0">
                <a:solidFill>
                  <a:srgbClr val="FFFF00"/>
                </a:solidFill>
              </a:rPr>
              <a:t>一團</a:t>
            </a:r>
            <a:r>
              <a:rPr lang="zh-CN" altLang="en-US" sz="2800" b="1" dirty="0" smtClean="0">
                <a:solidFill>
                  <a:srgbClr val="FF9900"/>
                </a:solidFill>
              </a:rPr>
              <a:t>糟</a:t>
            </a:r>
            <a:endParaRPr lang="en-US" sz="2800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4572000"/>
            <a:ext cx="4648200" cy="1981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b="1" dirty="0" smtClean="0">
                <a:solidFill>
                  <a:srgbClr val="FF9900"/>
                </a:solidFill>
              </a:rPr>
              <a:t>很多學者受過高等教育</a:t>
            </a:r>
            <a:endParaRPr lang="en-US" altLang="zh-CN" sz="2400" b="1" dirty="0" smtClean="0">
              <a:solidFill>
                <a:srgbClr val="FF9900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FF9900"/>
                </a:solidFill>
              </a:rPr>
              <a:t>而且口才出眾</a:t>
            </a:r>
            <a:endParaRPr lang="en-US" altLang="zh-CN" sz="2400" b="1" dirty="0" smtClean="0">
              <a:solidFill>
                <a:srgbClr val="FF9900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FF9900"/>
                </a:solidFill>
              </a:rPr>
              <a:t>但是應付小事情和人際關係</a:t>
            </a:r>
            <a:endParaRPr lang="en-US" altLang="zh-CN" sz="2400" b="1" dirty="0" smtClean="0">
              <a:solidFill>
                <a:srgbClr val="FF9900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FF9900"/>
                </a:solidFill>
              </a:rPr>
              <a:t>都是一團糟</a:t>
            </a:r>
            <a:endParaRPr lang="en-US" sz="24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74638"/>
            <a:ext cx="2438400" cy="1143000"/>
          </a:xfrm>
        </p:spPr>
        <p:txBody>
          <a:bodyPr>
            <a:normAutofit/>
          </a:bodyPr>
          <a:lstStyle/>
          <a:p>
            <a:pPr algn="r"/>
            <a:r>
              <a:rPr lang="zh-CN" altLang="en-US" sz="2800" b="1" dirty="0" smtClean="0">
                <a:solidFill>
                  <a:schemeClr val="bg1">
                    <a:lumMod val="75000"/>
                  </a:schemeClr>
                </a:solidFill>
              </a:rPr>
              <a:t>理財精英</a:t>
            </a: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0"/>
            <a:ext cx="8458200" cy="228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</a:rPr>
              <a:t>很多人是理財精英</a:t>
            </a:r>
            <a:endParaRPr lang="en-US" altLang="zh-CN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</a:rPr>
              <a:t>而且是賺了大錢的富翁</a:t>
            </a:r>
            <a:endParaRPr lang="en-US" altLang="zh-CN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</a:rPr>
              <a:t>有時候卻被某人的小計謀</a:t>
            </a:r>
            <a:endParaRPr lang="en-US" altLang="zh-CN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</a:rPr>
              <a:t>騙去所有家當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5419</TotalTime>
  <Words>1006</Words>
  <Application>Microsoft Office PowerPoint</Application>
  <PresentationFormat>On-screen Show (4:3)</PresentationFormat>
  <Paragraphs>247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宋体</vt:lpstr>
      <vt:lpstr>宋体</vt:lpstr>
      <vt:lpstr>SPIonic</vt:lpstr>
      <vt:lpstr>Arial</vt:lpstr>
      <vt:lpstr>Calibri</vt:lpstr>
      <vt:lpstr>Times New Roman</vt:lpstr>
      <vt:lpstr>Office Theme</vt:lpstr>
      <vt:lpstr>是非成敗轉頭空</vt:lpstr>
      <vt:lpstr>失敗          ～           成功</vt:lpstr>
      <vt:lpstr>失敗～失敗</vt:lpstr>
      <vt:lpstr>成功～失敗</vt:lpstr>
      <vt:lpstr>為什麼</vt:lpstr>
      <vt:lpstr>PowerPoint Presentation</vt:lpstr>
      <vt:lpstr>PowerPoint Presentation</vt:lpstr>
      <vt:lpstr>一團糟</vt:lpstr>
      <vt:lpstr>理財精英</vt:lpstr>
      <vt:lpstr>一世英明</vt:lpstr>
      <vt:lpstr>自知</vt:lpstr>
      <vt:lpstr>PowerPoint Presentation</vt:lpstr>
      <vt:lpstr>什麼是智慧？</vt:lpstr>
      <vt:lpstr>對人生的細味</vt:lpstr>
      <vt:lpstr>頓悟</vt:lpstr>
      <vt:lpstr>從水窮到雲起</vt:lpstr>
      <vt:lpstr> 苦架神學</vt:lpstr>
      <vt:lpstr>光榮與恥辱</vt:lpstr>
      <vt:lpstr>PowerPoint Presentation</vt:lpstr>
      <vt:lpstr>光榮</vt:lpstr>
      <vt:lpstr>天國觀</vt:lpstr>
      <vt:lpstr>天國</vt:lpstr>
      <vt:lpstr>包容</vt:lpstr>
      <vt:lpstr>愛一切</vt:lpstr>
      <vt:lpstr>沒有</vt:lpstr>
      <vt:lpstr>切底失敗</vt:lpstr>
      <vt:lpstr>終於成功</vt:lpstr>
      <vt:lpstr>恕</vt:lpstr>
      <vt:lpstr>頂峰</vt:lpstr>
      <vt:lpstr>PowerPoint Presentation</vt:lpstr>
      <vt:lpstr>放下放開</vt:lpstr>
      <vt:lpstr>失敗者</vt:lpstr>
      <vt:lpstr>轉化</vt:lpstr>
      <vt:lpstr>  一個跌倒的敵人將有機會再次冒升 但那被修和的，是真正的被克服 A merely fallen enemy may rise again but the reconciled one is truly vanquished  Johan Christoph Schiller  </vt:lpstr>
      <vt:lpstr>PowerPoint Presentation</vt:lpstr>
      <vt:lpstr>PowerPoint Presentation</vt:lpstr>
      <vt:lpstr>PowerPoint Presentation</vt:lpstr>
      <vt:lpstr>製作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winner</dc:creator>
  <cp:lastModifiedBy>Marise Chan</cp:lastModifiedBy>
  <cp:revision>66</cp:revision>
  <dcterms:created xsi:type="dcterms:W3CDTF">2011-03-08T03:58:00Z</dcterms:created>
  <dcterms:modified xsi:type="dcterms:W3CDTF">2013-02-18T08:02:51Z</dcterms:modified>
</cp:coreProperties>
</file>